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9" r:id="rId4"/>
    <p:sldId id="260" r:id="rId5"/>
    <p:sldId id="262" r:id="rId6"/>
    <p:sldId id="266" r:id="rId7"/>
    <p:sldId id="258" r:id="rId8"/>
    <p:sldId id="261" r:id="rId9"/>
    <p:sldId id="263" r:id="rId10"/>
    <p:sldId id="269" r:id="rId11"/>
    <p:sldId id="264" r:id="rId12"/>
    <p:sldId id="268" r:id="rId13"/>
    <p:sldId id="267" r:id="rId14"/>
    <p:sldId id="271" r:id="rId15"/>
    <p:sldId id="273" r:id="rId16"/>
    <p:sldId id="265" r:id="rId17"/>
    <p:sldId id="270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1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July 17,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July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July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July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July 17, 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July 17,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July 17,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July 17,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July 17,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July 17,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July 17,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July 17,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auracandler.com/free/misurvey" TargetMode="External"/><Relationship Id="rId3" Type="http://schemas.openxmlformats.org/officeDocument/2006/relationships/hyperlink" Target="http://www.piecesoflearning.com/UserFiles/File/FreePreviews/clc0410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Differentiating Instruction</a:t>
            </a:r>
            <a:br>
              <a:rPr lang="en-US" sz="5400" dirty="0" smtClean="0"/>
            </a:br>
            <a:r>
              <a:rPr lang="en-US" sz="5400" dirty="0" smtClean="0"/>
              <a:t>in grades 6-8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BU/Malden GELL Reach for the stars</a:t>
            </a:r>
          </a:p>
          <a:p>
            <a:r>
              <a:rPr lang="en-US" dirty="0" smtClean="0"/>
              <a:t>summer academy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729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846" y="136769"/>
            <a:ext cx="3556001" cy="460188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6785" y="833325"/>
            <a:ext cx="3762116" cy="488884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2630" y="1796115"/>
            <a:ext cx="3700107" cy="479643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73842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Learning 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Tailor assessments to student proficiency levels without “watering down”</a:t>
            </a:r>
          </a:p>
          <a:p>
            <a:endParaRPr lang="en-US" sz="2800" dirty="0"/>
          </a:p>
          <a:p>
            <a:r>
              <a:rPr lang="en-US" sz="2800" dirty="0" smtClean="0"/>
              <a:t>E.g. When assigning writing based on a novel, provide three tiers of work products with the same content objective. Scale the difficulty of the task to student preparedness according to a pre-assessment.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67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92036"/>
            <a:ext cx="5791200" cy="1371600"/>
          </a:xfrm>
        </p:spPr>
        <p:txBody>
          <a:bodyPr/>
          <a:lstStyle/>
          <a:p>
            <a:r>
              <a:rPr lang="en-US" dirty="0" smtClean="0"/>
              <a:t>Tiered Assignment</a:t>
            </a:r>
            <a:endParaRPr lang="en-US" dirty="0"/>
          </a:p>
        </p:txBody>
      </p:sp>
      <p:pic>
        <p:nvPicPr>
          <p:cNvPr id="5" name="Picture 4" descr="Screen Shot 2014-07-17 at 5.48.0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531" y="1160096"/>
            <a:ext cx="4597400" cy="565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103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Think-</a:t>
            </a:r>
            <a:r>
              <a:rPr lang="en-US" dirty="0" err="1" smtClean="0"/>
              <a:t>Tac</a:t>
            </a:r>
            <a:r>
              <a:rPr lang="en-US" dirty="0" smtClean="0"/>
              <a:t>-Toe</a:t>
            </a:r>
            <a:br>
              <a:rPr lang="en-US" dirty="0" smtClean="0"/>
            </a:br>
            <a:r>
              <a:rPr lang="en-US" dirty="0" smtClean="0"/>
              <a:t>Assignment</a:t>
            </a:r>
            <a:endParaRPr lang="en-US" dirty="0"/>
          </a:p>
        </p:txBody>
      </p:sp>
      <p:pic>
        <p:nvPicPr>
          <p:cNvPr id="6" name="Picture 5" descr="Screen Shot 2014-07-17 at 5.43.1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769" y="1681036"/>
            <a:ext cx="4282180" cy="5176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794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RAFT</a:t>
            </a:r>
            <a:endParaRPr lang="en-US" dirty="0"/>
          </a:p>
        </p:txBody>
      </p:sp>
      <p:pic>
        <p:nvPicPr>
          <p:cNvPr id="6" name="Picture 5" descr="Screen Shot 2014-07-17 at 5.57.1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1" y="117549"/>
            <a:ext cx="5424854" cy="656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978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89726"/>
            <a:ext cx="8022492" cy="1371600"/>
          </a:xfrm>
        </p:spPr>
        <p:txBody>
          <a:bodyPr/>
          <a:lstStyle/>
          <a:p>
            <a:r>
              <a:rPr lang="en-US" dirty="0" smtClean="0"/>
              <a:t>Complex Instruction</a:t>
            </a:r>
            <a:endParaRPr lang="en-US" dirty="0"/>
          </a:p>
        </p:txBody>
      </p:sp>
      <p:pic>
        <p:nvPicPr>
          <p:cNvPr id="5" name="Picture 4" descr="Screen Shot 2014-07-17 at 6.02.5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694" y="781874"/>
            <a:ext cx="4572000" cy="587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37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Learning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Create a flexible learning space conducive to different learning styles.</a:t>
            </a:r>
          </a:p>
          <a:p>
            <a:endParaRPr lang="en-US" sz="2800" dirty="0"/>
          </a:p>
          <a:p>
            <a:r>
              <a:rPr lang="en-US" sz="2800" dirty="0" smtClean="0"/>
              <a:t>E.g. Create a flexible seating area where students can move around or collaborate;</a:t>
            </a:r>
            <a:r>
              <a:rPr lang="en-US" sz="2800" dirty="0"/>
              <a:t> </a:t>
            </a:r>
            <a:r>
              <a:rPr lang="en-US" sz="2800" dirty="0" smtClean="0"/>
              <a:t>create routines to streamline classroom processes when students are engaged in different tasks; make the classroom responsive to students’ home cultures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97837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environment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689099"/>
            <a:ext cx="8237415" cy="415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578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929554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As we score W-APT assessments together, we can discuss what we’re learning about students and how this can inform our plan to differentiate future writing instruction and assignments.</a:t>
            </a:r>
          </a:p>
          <a:p>
            <a:endParaRPr lang="en-US" sz="2800" dirty="0"/>
          </a:p>
          <a:p>
            <a:r>
              <a:rPr lang="en-US" sz="2800" dirty="0" smtClean="0"/>
              <a:t>Student-Friendly Multiple Intelligences Test:</a:t>
            </a:r>
          </a:p>
          <a:p>
            <a:r>
              <a:rPr lang="en-US" sz="2800" dirty="0">
                <a:hlinkClick r:id="rId2"/>
              </a:rPr>
              <a:t>http://www.lauracandler.com/free/</a:t>
            </a:r>
            <a:r>
              <a:rPr lang="en-US" sz="2800" dirty="0" smtClean="0">
                <a:hlinkClick r:id="rId2"/>
              </a:rPr>
              <a:t>misurvey</a:t>
            </a:r>
            <a:endParaRPr lang="en-US" sz="2800" dirty="0" smtClean="0"/>
          </a:p>
          <a:p>
            <a:r>
              <a:rPr lang="en-US" sz="2800" dirty="0" smtClean="0"/>
              <a:t>Middle-School Differentiation Exemplars:</a:t>
            </a:r>
          </a:p>
          <a:p>
            <a:r>
              <a:rPr lang="en-US" sz="2800" dirty="0">
                <a:hlinkClick r:id="rId3"/>
              </a:rPr>
              <a:t>http://www.piecesoflearning.com/UserFiles/File/FreePreviews/clc0410.</a:t>
            </a:r>
            <a:r>
              <a:rPr lang="en-US" sz="2800" dirty="0" smtClean="0">
                <a:hlinkClick r:id="rId3"/>
              </a:rPr>
              <a:t>pdf</a:t>
            </a:r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54995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</a:t>
            </a:r>
            <a:br>
              <a:rPr lang="en-US" dirty="0" smtClean="0"/>
            </a:br>
            <a:r>
              <a:rPr lang="en-US" dirty="0" smtClean="0"/>
              <a:t>differentiation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“ensuring that what a student learns, how he or she learns it, and how the student demonstrates what he or she has learned is a match for that student’s readiness level, interests, and preferred mode of learning.”</a:t>
            </a:r>
          </a:p>
          <a:p>
            <a:r>
              <a:rPr lang="en-US" sz="2800" dirty="0" smtClean="0"/>
              <a:t>(Tomlinson, 1999)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32170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Differentiate?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402015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Information acquired through the five senses—sight, smell, taste, touch, sound—is temporarily stored and later processed in the brain. </a:t>
            </a:r>
          </a:p>
          <a:p>
            <a:endParaRPr lang="en-US" sz="2800" dirty="0"/>
          </a:p>
          <a:p>
            <a:r>
              <a:rPr lang="en-US" sz="2800" dirty="0" smtClean="0"/>
              <a:t>The more senses stimulated by a learning experience, the more likely the brain is to retain learned information in the long term. </a:t>
            </a:r>
          </a:p>
          <a:p>
            <a:r>
              <a:rPr lang="en-US" sz="2800" dirty="0" smtClean="0"/>
              <a:t>(Wolf, 2001)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668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Differentiate?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Eight distinct types of intelligence have been proposed—linguistic, logical-mathematical, musical, bodily-kinesthetic, spatial, interpersonal, intrapersonal, and naturalist. </a:t>
            </a:r>
          </a:p>
          <a:p>
            <a:endParaRPr lang="en-US" sz="2800" dirty="0" smtClean="0"/>
          </a:p>
          <a:p>
            <a:r>
              <a:rPr lang="en-US" sz="2800" dirty="0" smtClean="0"/>
              <a:t>Students have varying proclivities, and learn best in areas of intellectual strength.</a:t>
            </a:r>
          </a:p>
          <a:p>
            <a:r>
              <a:rPr lang="en-US" sz="2800" dirty="0" smtClean="0"/>
              <a:t>(Gardner, 1983)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85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First, Know Your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Gain deep knowledge of student strengths, interests, and needs through:</a:t>
            </a:r>
          </a:p>
          <a:p>
            <a:pPr marL="514350" indent="-514350">
              <a:buAutoNum type="arabicPeriod"/>
            </a:pPr>
            <a:r>
              <a:rPr lang="en-US" sz="2800" dirty="0"/>
              <a:t>T</a:t>
            </a:r>
            <a:r>
              <a:rPr lang="en-US" sz="2800" dirty="0" smtClean="0"/>
              <a:t>ask</a:t>
            </a:r>
            <a:r>
              <a:rPr lang="en-US" sz="2800" dirty="0" smtClean="0"/>
              <a:t>-specific pre-assessments</a:t>
            </a:r>
          </a:p>
          <a:p>
            <a:pPr marL="514350" indent="-514350">
              <a:buAutoNum type="arabicPeriod"/>
            </a:pPr>
            <a:endParaRPr lang="en-US" sz="2800" dirty="0" smtClean="0"/>
          </a:p>
          <a:p>
            <a:pPr marL="514350" indent="-514350">
              <a:buAutoNum type="arabicPeriod"/>
            </a:pPr>
            <a:r>
              <a:rPr lang="en-US" sz="2800" dirty="0" smtClean="0"/>
              <a:t>Student/parent surveys</a:t>
            </a:r>
          </a:p>
          <a:p>
            <a:endParaRPr lang="en-US" sz="2800" dirty="0" smtClean="0"/>
          </a:p>
          <a:p>
            <a:pPr marL="514350" indent="-514350">
              <a:buAutoNum type="arabicPeriod"/>
            </a:pPr>
            <a:r>
              <a:rPr lang="en-US" sz="2800" dirty="0" smtClean="0"/>
              <a:t>Formal observation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70069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Intelligences Quiz</a:t>
            </a:r>
            <a:endParaRPr lang="en-US" dirty="0"/>
          </a:p>
        </p:txBody>
      </p:sp>
      <p:pic>
        <p:nvPicPr>
          <p:cNvPr id="7" name="Picture 6" descr="Screen Shot 2014-07-17 at 5.40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00" y="1842175"/>
            <a:ext cx="8089662" cy="398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99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differentiate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800" dirty="0" smtClean="0"/>
              <a:t>Lesson Content</a:t>
            </a:r>
          </a:p>
          <a:p>
            <a:pPr marL="457200" indent="-457200">
              <a:buAutoNum type="arabicPeriod"/>
            </a:pPr>
            <a:endParaRPr lang="en-US" sz="2800" dirty="0"/>
          </a:p>
          <a:p>
            <a:pPr marL="457200" indent="-457200">
              <a:buAutoNum type="arabicPeriod"/>
            </a:pPr>
            <a:r>
              <a:rPr lang="en-US" sz="2800" dirty="0" smtClean="0"/>
              <a:t>Learning Process</a:t>
            </a:r>
          </a:p>
          <a:p>
            <a:pPr marL="457200" indent="-457200">
              <a:buAutoNum type="arabicPeriod"/>
            </a:pPr>
            <a:endParaRPr lang="en-US" sz="2800" dirty="0"/>
          </a:p>
          <a:p>
            <a:pPr marL="457200" indent="-457200">
              <a:buAutoNum type="arabicPeriod"/>
            </a:pPr>
            <a:r>
              <a:rPr lang="en-US" sz="2800" dirty="0" smtClean="0"/>
              <a:t>Learning Product</a:t>
            </a:r>
          </a:p>
          <a:p>
            <a:pPr marL="457200" indent="-457200">
              <a:buAutoNum type="arabicPeriod"/>
            </a:pPr>
            <a:endParaRPr lang="en-US" sz="2800" dirty="0"/>
          </a:p>
          <a:p>
            <a:pPr marL="457200" indent="-457200">
              <a:buAutoNum type="arabicPeriod"/>
            </a:pPr>
            <a:r>
              <a:rPr lang="en-US" sz="2800" dirty="0" smtClean="0"/>
              <a:t>Learning Environment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03333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Lesson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Adapt content to student strengths or interests, in alignment with state and school standards. Provide content-specific reading materials at appropriate reading levels.</a:t>
            </a:r>
          </a:p>
          <a:p>
            <a:endParaRPr lang="en-US" sz="2800" dirty="0"/>
          </a:p>
          <a:p>
            <a:r>
              <a:rPr lang="en-US" sz="2800" dirty="0" smtClean="0"/>
              <a:t>E.g. During a unit of study on the American Civil War, have students research Civil War-era music, weapons, personal narratives, and photographs, through level-appropriate written resources.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23720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Learning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Tiered and varied instruction is a key to an inclusive, differentiated lesson plan</a:t>
            </a:r>
          </a:p>
          <a:p>
            <a:endParaRPr lang="en-US" sz="2800" dirty="0"/>
          </a:p>
          <a:p>
            <a:r>
              <a:rPr lang="en-US" sz="2800" dirty="0" smtClean="0"/>
              <a:t>E.g. When teaching the basic 5-paragraph essay structure, provide a range of graphic organizers that align to different intelligences; supply a range of support from teacher-direction, to peer collaboration, to independent work, to technology assistance.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57516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808</TotalTime>
  <Words>538</Words>
  <Application>Microsoft Macintosh PowerPoint</Application>
  <PresentationFormat>On-screen Show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Essential</vt:lpstr>
      <vt:lpstr>Differentiating Instruction in grades 6-8</vt:lpstr>
      <vt:lpstr>Defining differentiation</vt:lpstr>
      <vt:lpstr>Why Differentiate?</vt:lpstr>
      <vt:lpstr>Why Differentiate?</vt:lpstr>
      <vt:lpstr>First, Know Your Students</vt:lpstr>
      <vt:lpstr>Multiple Intelligences Quiz</vt:lpstr>
      <vt:lpstr>what to differentiate</vt:lpstr>
      <vt:lpstr>1. Lesson Content</vt:lpstr>
      <vt:lpstr>2. Learning Process</vt:lpstr>
      <vt:lpstr>PowerPoint Presentation</vt:lpstr>
      <vt:lpstr>3. Learning product</vt:lpstr>
      <vt:lpstr>Tiered Assignment</vt:lpstr>
      <vt:lpstr>Think-Tac-Toe Assignment</vt:lpstr>
      <vt:lpstr>RAFT</vt:lpstr>
      <vt:lpstr>Complex Instruction</vt:lpstr>
      <vt:lpstr>4. Learning Environment</vt:lpstr>
      <vt:lpstr>Learning environment</vt:lpstr>
      <vt:lpstr>In Practice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Differentiating Instruction in grades 6-8</dc:title>
  <dc:creator>Maryellen McGowan</dc:creator>
  <cp:lastModifiedBy>Maryellen McGowan</cp:lastModifiedBy>
  <cp:revision>12</cp:revision>
  <dcterms:created xsi:type="dcterms:W3CDTF">2014-07-16T21:30:06Z</dcterms:created>
  <dcterms:modified xsi:type="dcterms:W3CDTF">2014-07-17T17:03:56Z</dcterms:modified>
</cp:coreProperties>
</file>